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065"/>
    <p:restoredTop sz="94674"/>
  </p:normalViewPr>
  <p:slideViewPr>
    <p:cSldViewPr snapToGrid="0">
      <p:cViewPr varScale="1">
        <p:scale>
          <a:sx n="62" d="100"/>
          <a:sy n="62" d="100"/>
        </p:scale>
        <p:origin x="224" y="1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FDA97-38CA-0145-95EB-263945C8BC49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C7C5D-8E8E-F246-B1A9-7FAA395678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98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583545-2036-A773-09EC-E845EF730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D9729B-2B71-2D16-C3AB-CBF62C1CC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01F024-53D6-4E7A-0CCC-9230B9F4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0FD1-E1B5-3847-A34A-31AB4BE07E06}" type="datetime1">
              <a:rPr lang="fr-FR" smtClean="0"/>
              <a:t>29/07/2024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902C31-149E-2196-8F1D-D238C46B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9E8D03-2259-CBF6-D1AD-17FD82F6D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2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5F1D81-582F-B6E4-A745-65738EA6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74B0E1-0ACA-28D3-3E94-CF53AEB7A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488B61-2C9D-19C8-DFB0-A2AAE10E6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B55F1-333C-4642-AC93-CAAF1CBD530E}" type="datetime1">
              <a:rPr lang="fr-FR" smtClean="0"/>
              <a:t>29/07/2024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B29212-972A-4883-51E7-3BD90368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5724EC-3511-57D8-6908-DB465660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49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BDD512-48D3-6C9A-6561-FB6C0F989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EEC649-98F4-7B2E-B6E7-A4EFAA46B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1F6E89-289E-6C6B-4272-FCA9A6C3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5424-9CA7-D044-A772-67811B735274}" type="datetime1">
              <a:rPr lang="fr-FR" smtClean="0"/>
              <a:t>29/07/2024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90960-1A39-A147-6E01-1E6CAEC5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1CA3BF-11D4-4D3B-B9D0-904935F6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22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45F25-0210-A662-47D6-09FA60A7A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529839-D01A-0325-7E6A-1E6AE4FE1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86786D-116A-E578-A9F3-A27A61C2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1B68-D82A-CF48-A21A-D8C44BCF0055}" type="datetime1">
              <a:rPr lang="fr-FR" smtClean="0"/>
              <a:t>29/07/2024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B18E4B-2903-31FE-5800-1A153AB8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01EE24-C95A-114C-E4C8-0AC20097E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65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93FD45-2CCD-8227-DB24-C5BEFD961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41ED61-88EF-E538-A7B5-82B2D3D9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31F003-3909-F937-57A0-955631AB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E67C-00AB-E441-876F-1923DD18E9C9}" type="datetime1">
              <a:rPr lang="fr-FR" smtClean="0"/>
              <a:t>29/07/2024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EE7736-06D7-00BA-FA76-652BDA14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46AF49-35EB-CA0B-EB70-E2891503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06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FC3DF-99E6-22DB-A184-FF8052DF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8BA645-D377-AB11-7C2B-4249268F3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F434EA-72CB-4D8B-639E-CDD2B7D17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B9CDDF-9337-5FFF-1565-EC287909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173E-70B3-1D46-9A87-63C0656AF167}" type="datetime1">
              <a:rPr lang="fr-FR" smtClean="0"/>
              <a:t>29/07/2024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D7B8EB-F96C-6D30-199D-893BFD00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F5CEC2-FE8D-98D9-FB0C-58063BD15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25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3BE400-F1C8-60BE-E5DF-4C7A46CC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47D541-FC2B-4A07-365F-A1E90840D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9B3086-5480-CEA7-511A-9D4C82EFD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016B85-3ADF-C2EC-AC35-2760B6D2FC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D7F6086-1706-05DE-ABC1-6D526B19E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E39495-2A22-7F78-C937-D77ED385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D76-24C8-9043-8B48-8F67340B36EF}" type="datetime1">
              <a:rPr lang="fr-FR" smtClean="0"/>
              <a:t>29/07/2024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F394132-EBEB-0A96-482B-FF2FE477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26D881-047B-BD69-9CB2-C3183F0B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07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7F5CA0-EAEE-D340-E5ED-2CEA5C03E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B7FA61-1DD0-BAB4-1237-B273E9FC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293E-A9B7-6145-AC7F-3C4A187779C2}" type="datetime1">
              <a:rPr lang="fr-FR" smtClean="0"/>
              <a:t>29/07/2024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0BEAD0-E6CA-8D66-FE35-C9DB1542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7B2257-FCDA-0D08-1369-0A4D4DF79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5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0460FB0-34B1-2FF4-4424-4303609E4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7659-9763-9043-BC9C-821A4F6EAD49}" type="datetime1">
              <a:rPr lang="fr-FR" smtClean="0"/>
              <a:t>29/07/2024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B23374-E797-18D8-A0D7-FC5C4612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9CA236-9618-5FBB-9B9A-CD33EA979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35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7A3CA-5BE8-1CF2-9885-D5BF3282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08E7D6-52A3-4ABB-CE47-B45B7B4B7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C57501-0C97-39B9-ACBC-35DF8317E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CA404E-9148-3810-9BFD-87C662B98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6BE2-C128-3743-844A-A23CC51FD4C7}" type="datetime1">
              <a:rPr lang="fr-FR" smtClean="0"/>
              <a:t>29/07/2024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48D42D-370C-6F37-54D1-7CD605B81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950766-4627-257B-CCCB-2785AD771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4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0D28EB-4F72-B247-7CA7-9D3DC6741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7929F5-7677-C8FE-7B39-B4D75DE23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E90C1E-7805-F437-E5E6-5E5F03EE0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717D9C-9396-3051-E4AF-06D18C4B1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6442-502A-764E-8A3D-1883408AC149}" type="datetime1">
              <a:rPr lang="fr-FR" smtClean="0"/>
              <a:t>29/07/2024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18EAD0-8777-1F17-A7CE-201A5D1D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4A28FD-BE78-6804-7EEB-F3180560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05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DBA529E-F14C-5D58-BC01-71C3BA16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56CD9F-7089-C9B0-C4EC-6D79818FE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C86681-D937-7F97-D5B7-955323138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F05FC-8B6F-3D4E-AEA4-45BE977E1DAE}" type="datetime1">
              <a:rPr lang="fr-FR" smtClean="0"/>
              <a:t>29/07/2024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CC1F31-BF26-19D2-45C8-ED0FD1765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2C7645-02F0-C452-7675-DA3D28FDD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FEECD-3A92-9343-A606-75E4F748F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78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ssmhandicap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fssmhandicap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fssmhandicap@gmail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547EF19-CFBE-5566-F053-9F4D6ECA3A88}"/>
              </a:ext>
            </a:extLst>
          </p:cNvPr>
          <p:cNvSpPr txBox="1"/>
          <p:nvPr/>
        </p:nvSpPr>
        <p:spPr>
          <a:xfrm>
            <a:off x="542925" y="2140246"/>
            <a:ext cx="11263312" cy="3539430"/>
          </a:xfrm>
          <a:prstGeom prst="rect">
            <a:avLst/>
          </a:prstGeom>
          <a:noFill/>
          <a:ln w="25400"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fr-FR" sz="2400" b="1" u="sng" dirty="0">
                <a:effectLst/>
                <a:latin typeface="Arial" panose="020B0604020202020204" pitchFamily="34" charset="0"/>
              </a:rPr>
              <a:t>Comment est défini le handicap ?</a:t>
            </a:r>
          </a:p>
          <a:p>
            <a:endParaRPr lang="fr-FR" sz="2000" dirty="0">
              <a:solidFill>
                <a:srgbClr val="19376A"/>
              </a:solidFill>
              <a:effectLst/>
              <a:latin typeface="Arial" panose="020B0604020202020204" pitchFamily="34" charset="0"/>
            </a:endParaRP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Désormais, la loi n°2005-102 pour l’égalité des droits des chances, la participation et la citoyenneté des</a:t>
            </a: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personnes handicapées prend en compte les quatre familles de handicap : moteur, sensoriel, cognitif et mental</a:t>
            </a: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 </a:t>
            </a:r>
            <a:r>
              <a:rPr lang="fr-FR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Constitue un handicap, au sens de la présente loi, toute limitation d'activité ou restriction de</a:t>
            </a:r>
            <a:endParaRPr lang="fr-FR" sz="2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participation à la vie en société subie dans son environnement par une personne en raison d'une</a:t>
            </a:r>
            <a:endParaRPr lang="fr-FR" sz="2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altération substantielle, durable ou définitive d'une ou plusieurs fonctions physiques, sensorielles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fr-FR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mentales, cognitives ou psychiques, d'un polyhandicap ou d'un trouble de santé invalidant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».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E03F3D5-5AB4-2AB9-BD33-D019DB265641}"/>
              </a:ext>
            </a:extLst>
          </p:cNvPr>
          <p:cNvSpPr txBox="1"/>
          <p:nvPr/>
        </p:nvSpPr>
        <p:spPr>
          <a:xfrm>
            <a:off x="228601" y="399106"/>
            <a:ext cx="8305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</a:rPr>
              <a:t>Suivi des Personnes en Situation de Handicap </a:t>
            </a:r>
            <a:endParaRPr lang="fr-FR" sz="2800" b="1" u="sng" dirty="0">
              <a:solidFill>
                <a:srgbClr val="FF0000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CF5348D-AACE-5399-1C5F-9F777868C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551" y="3782"/>
            <a:ext cx="2146142" cy="1558282"/>
          </a:xfrm>
          <a:prstGeom prst="rect">
            <a:avLst/>
          </a:prstGeom>
        </p:spPr>
      </p:pic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5D4F23-238A-8396-9FE3-8E413CB0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FA5-3A59-DE4A-AC30-9AB068F5327B}" type="datetime1">
              <a:rPr lang="fr-FR" smtClean="0"/>
              <a:t>29/07/2024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8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1B459A8-5621-F727-5EFB-636E7A40D8ED}"/>
              </a:ext>
            </a:extLst>
          </p:cNvPr>
          <p:cNvSpPr txBox="1"/>
          <p:nvPr/>
        </p:nvSpPr>
        <p:spPr>
          <a:xfrm>
            <a:off x="379272" y="56332"/>
            <a:ext cx="11488680" cy="1846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Modalités de recours </a:t>
            </a:r>
          </a:p>
          <a:p>
            <a:pPr algn="ctr"/>
            <a:endParaRPr lang="fr-FR" b="1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Renseignements sur les différents parcours et dispositifs de formation - Nous contacter </a:t>
            </a:r>
          </a:p>
          <a:p>
            <a:pPr algn="ctr"/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Par téléphone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06 29 31 04 17 pour la mise en place d’un entretien - 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Par mail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fssmhandicap@gmail.com</a:t>
            </a:r>
            <a:endParaRPr lang="fr-F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(Délai de réponse maximum : 4 Jours ouvrés)  </a:t>
            </a:r>
            <a:endParaRPr lang="fr-FR" sz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A63A564-B6D7-B8BE-DBC6-7AC57D2409DE}"/>
              </a:ext>
            </a:extLst>
          </p:cNvPr>
          <p:cNvSpPr txBox="1"/>
          <p:nvPr/>
        </p:nvSpPr>
        <p:spPr>
          <a:xfrm>
            <a:off x="3876368" y="2005560"/>
            <a:ext cx="4357687" cy="1569660"/>
          </a:xfrm>
          <a:prstGeom prst="rect">
            <a:avLst/>
          </a:prstGeom>
          <a:ln w="476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Mesures spécifiques d’accompagnement et/ou d’orientation  suite à la prise de contact </a:t>
            </a:r>
            <a:r>
              <a:rPr lang="fr-FR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Accueil personnalisé de l’apprenant en situation de handicap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Fiche de renseignement à remplir par le référent H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- Evaluation des besoins pour les TEP si nécessaire</a:t>
            </a:r>
            <a:r>
              <a:rPr lang="fr-FR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- Evaluation des besoins pour la formation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Evaluation des besoin</a:t>
            </a:r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s pour la certification </a:t>
            </a:r>
            <a:endParaRPr lang="fr-FR" sz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F92F07B-9BC2-E900-AE75-FAE3841F7184}"/>
              </a:ext>
            </a:extLst>
          </p:cNvPr>
          <p:cNvSpPr txBox="1"/>
          <p:nvPr/>
        </p:nvSpPr>
        <p:spPr>
          <a:xfrm>
            <a:off x="684535" y="5396010"/>
            <a:ext cx="4028505" cy="461665"/>
          </a:xfrm>
          <a:prstGeom prst="rect">
            <a:avLst/>
          </a:prstGeom>
          <a:ln w="254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Parcours adapté et individualisé de formation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Recours au partenaire PSH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E09E176-945D-0787-E810-EF9E1443AB79}"/>
              </a:ext>
            </a:extLst>
          </p:cNvPr>
          <p:cNvSpPr txBox="1"/>
          <p:nvPr/>
        </p:nvSpPr>
        <p:spPr>
          <a:xfrm>
            <a:off x="7629261" y="5396010"/>
            <a:ext cx="4036873" cy="461665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Accompagnement dans les démarches </a:t>
            </a:r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Recours aux </a:t>
            </a:r>
            <a:r>
              <a:rPr lang="fr-FR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Partenaires PSH + La DRAJES 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5F6305A1-A6EE-95FF-48D6-D8EFBA439C8B}"/>
              </a:ext>
            </a:extLst>
          </p:cNvPr>
          <p:cNvCxnSpPr>
            <a:cxnSpLocks/>
          </p:cNvCxnSpPr>
          <p:nvPr/>
        </p:nvCxnSpPr>
        <p:spPr>
          <a:xfrm flipH="1">
            <a:off x="4371975" y="3575220"/>
            <a:ext cx="653682" cy="1595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D8FCC5D9-9F27-8F4D-5D86-0770D318EA62}"/>
              </a:ext>
            </a:extLst>
          </p:cNvPr>
          <p:cNvSpPr txBox="1"/>
          <p:nvPr/>
        </p:nvSpPr>
        <p:spPr>
          <a:xfrm>
            <a:off x="978122" y="3732698"/>
            <a:ext cx="3488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rgbClr val="00B050"/>
                </a:solidFill>
              </a:rPr>
              <a:t>Puis Situation 1 : </a:t>
            </a:r>
          </a:p>
          <a:p>
            <a:endParaRPr lang="fr-FR" sz="1200" b="1" u="sng" dirty="0">
              <a:solidFill>
                <a:srgbClr val="00B050"/>
              </a:solidFill>
            </a:endParaRPr>
          </a:p>
          <a:p>
            <a:r>
              <a:rPr lang="fr-FR" b="1" dirty="0"/>
              <a:t>Demande d’aménagement n’impliquant pas de modifications</a:t>
            </a:r>
            <a:r>
              <a:rPr lang="fr-FR" dirty="0"/>
              <a:t> </a:t>
            </a:r>
            <a:r>
              <a:rPr lang="fr-FR" sz="1200" dirty="0"/>
              <a:t>aux Tests d’Exigences Préalable (TEP) ou des épreuves certificatives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634BF43B-CCB3-215C-AD69-BE53334B4EBC}"/>
              </a:ext>
            </a:extLst>
          </p:cNvPr>
          <p:cNvCxnSpPr>
            <a:cxnSpLocks/>
          </p:cNvCxnSpPr>
          <p:nvPr/>
        </p:nvCxnSpPr>
        <p:spPr>
          <a:xfrm>
            <a:off x="7166344" y="3575220"/>
            <a:ext cx="891806" cy="1595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5D3C7C93-4046-C4D9-F487-745781812964}"/>
              </a:ext>
            </a:extLst>
          </p:cNvPr>
          <p:cNvSpPr txBox="1"/>
          <p:nvPr/>
        </p:nvSpPr>
        <p:spPr>
          <a:xfrm>
            <a:off x="8290399" y="3732826"/>
            <a:ext cx="34320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rgbClr val="7030A0"/>
                </a:solidFill>
              </a:rPr>
              <a:t>Ou Situation 2 : </a:t>
            </a:r>
          </a:p>
          <a:p>
            <a:endParaRPr lang="fr-FR" sz="1200" b="1" u="sng" dirty="0">
              <a:solidFill>
                <a:srgbClr val="7030A0"/>
              </a:solidFill>
            </a:endParaRPr>
          </a:p>
          <a:p>
            <a:r>
              <a:rPr lang="fr-FR" b="1" dirty="0"/>
              <a:t>Demande d’aménagement impliquant des modifications </a:t>
            </a:r>
            <a:r>
              <a:rPr lang="fr-FR" sz="1200" dirty="0"/>
              <a:t>aux Tests d’Exigences Préalable (TEP) et/ou des épreuves certificatives</a:t>
            </a:r>
          </a:p>
        </p:txBody>
      </p:sp>
      <p:sp>
        <p:nvSpPr>
          <p:cNvPr id="36" name="Espace réservé de la date 35">
            <a:extLst>
              <a:ext uri="{FF2B5EF4-FFF2-40B4-BE49-F238E27FC236}">
                <a16:creationId xmlns:a16="http://schemas.microsoft.com/office/drawing/2014/main" id="{50149D37-597F-04F6-5D45-C2A51363B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883D-1C58-6A49-99D5-E3AC5D7A59FD}" type="datetime1">
              <a:rPr lang="fr-FR" smtClean="0"/>
              <a:t>29/07/2024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7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059552E5-9A5F-A530-8714-97CE508A8072}"/>
              </a:ext>
            </a:extLst>
          </p:cNvPr>
          <p:cNvSpPr txBox="1"/>
          <p:nvPr/>
        </p:nvSpPr>
        <p:spPr>
          <a:xfrm>
            <a:off x="233798" y="2223659"/>
            <a:ext cx="264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00B050"/>
                </a:solidFill>
              </a:rPr>
              <a:t>Situation 1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04BEF52-664F-E92B-3E8E-4208AAED65DE}"/>
              </a:ext>
            </a:extLst>
          </p:cNvPr>
          <p:cNvSpPr txBox="1"/>
          <p:nvPr/>
        </p:nvSpPr>
        <p:spPr>
          <a:xfrm>
            <a:off x="753822" y="3084024"/>
            <a:ext cx="4028505" cy="1754326"/>
          </a:xfrm>
          <a:prstGeom prst="rect">
            <a:avLst/>
          </a:prstGeom>
          <a:ln w="254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Parcours adapté et individualisé de formation 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- Méthodes – Techniques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Moyens humains et matériels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Outils, supports 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- Coordination avec l’entreprise 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Mise en place possible d’entretien mensuel avec la référente handicap pour un suivi de parcours et un ajustement des besoins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Recours au partenaire PSH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74E446E-78B3-EDB9-8E6A-4C3CA0FD1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538" y="2013467"/>
            <a:ext cx="6032500" cy="3479800"/>
          </a:xfrm>
          <a:prstGeom prst="rect">
            <a:avLst/>
          </a:prstGeom>
        </p:spPr>
      </p:pic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78A2ABD2-521B-F402-2565-1605A48D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AB30-33C4-4A47-8261-58E7B44D3FBC}" type="datetime1">
              <a:rPr lang="fr-FR" smtClean="0"/>
              <a:t>29/07/2024</a:t>
            </a:fld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77D59E-2D89-5DE7-6E13-76771FDEF6B0}"/>
              </a:ext>
            </a:extLst>
          </p:cNvPr>
          <p:cNvSpPr txBox="1"/>
          <p:nvPr/>
        </p:nvSpPr>
        <p:spPr>
          <a:xfrm>
            <a:off x="379272" y="56332"/>
            <a:ext cx="11488680" cy="1846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Modalités de recours </a:t>
            </a:r>
          </a:p>
          <a:p>
            <a:pPr algn="ctr"/>
            <a:endParaRPr lang="fr-FR" b="1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Renseignements sur les différents parcours et dispositifs de formation - Nous contacter </a:t>
            </a:r>
          </a:p>
          <a:p>
            <a:pPr algn="ctr"/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Par téléphone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06 29 31 04 17 pour la mise en place d’un entretien - 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Par mail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fssmhandicap@gmail.com</a:t>
            </a:r>
            <a:endParaRPr lang="fr-F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(Délai de réponse maximum : 4 Jours ouvrés)  </a:t>
            </a:r>
            <a:endParaRPr lang="fr-FR" sz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69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F92F84F-0AD0-7AFD-8B45-0C64CC522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350" y="2531278"/>
            <a:ext cx="6800128" cy="382507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59552E5-9A5F-A530-8714-97CE508A8072}"/>
              </a:ext>
            </a:extLst>
          </p:cNvPr>
          <p:cNvSpPr txBox="1"/>
          <p:nvPr/>
        </p:nvSpPr>
        <p:spPr>
          <a:xfrm>
            <a:off x="993774" y="2483363"/>
            <a:ext cx="138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7030A0"/>
                </a:solidFill>
              </a:rPr>
              <a:t>Situation 2 :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37937FE-B9EB-1584-4BDF-25DAB0F6A68C}"/>
              </a:ext>
            </a:extLst>
          </p:cNvPr>
          <p:cNvSpPr txBox="1"/>
          <p:nvPr/>
        </p:nvSpPr>
        <p:spPr>
          <a:xfrm>
            <a:off x="361225" y="3383332"/>
            <a:ext cx="4036873" cy="1200329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Mesures </a:t>
            </a:r>
            <a:r>
              <a:rPr lang="fr-FR" sz="1200" b="1" u="sng" dirty="0">
                <a:solidFill>
                  <a:srgbClr val="000000"/>
                </a:solidFill>
                <a:latin typeface="Arial" panose="020B0604020202020204" pitchFamily="34" charset="0"/>
              </a:rPr>
              <a:t>spécifiques d’</a:t>
            </a:r>
            <a:r>
              <a:rPr lang="fr-FR" sz="1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Accompagnement dans les démarches </a:t>
            </a:r>
            <a:r>
              <a:rPr lang="fr-FR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administratives relatives à la situation de handicap 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- Bilan </a:t>
            </a:r>
            <a:r>
              <a:rPr lang="fr-FR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moteura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, cognitif… 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Dossier d’aménagement TEP et/ ou des examens</a:t>
            </a: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sz="1200" b="1" dirty="0">
                <a:solidFill>
                  <a:srgbClr val="000000"/>
                </a:solidFill>
                <a:latin typeface="Arial" panose="020B0604020202020204" pitchFamily="34" charset="0"/>
              </a:rPr>
              <a:t>Recours aux </a:t>
            </a:r>
            <a:r>
              <a:rPr lang="fr-FR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Partenaires PSH + La DRAJES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8F5A99-9277-1716-776B-D4F0D8CD4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A61-860B-1949-A6F3-AE31B2C48B64}" type="datetime1">
              <a:rPr lang="fr-FR" smtClean="0"/>
              <a:t>29/07/2024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3650D49-F71B-AA6B-1582-EF4857BFE645}"/>
              </a:ext>
            </a:extLst>
          </p:cNvPr>
          <p:cNvSpPr txBox="1"/>
          <p:nvPr/>
        </p:nvSpPr>
        <p:spPr>
          <a:xfrm>
            <a:off x="379272" y="56332"/>
            <a:ext cx="11488680" cy="1846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Modalités de recours </a:t>
            </a:r>
          </a:p>
          <a:p>
            <a:pPr algn="ctr"/>
            <a:endParaRPr lang="fr-FR" b="1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Renseignements sur les différents parcours et dispositifs de formation - Nous contacter </a:t>
            </a:r>
          </a:p>
          <a:p>
            <a:pPr algn="ctr"/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Par téléphone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06 29 31 04 17 pour la mise en place d’un entretien - 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Par mail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fssmhandicap@gmail.com</a:t>
            </a:r>
            <a:endParaRPr lang="fr-F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(Délai de réponse maximum : 4 Jours ouvrés)  </a:t>
            </a:r>
            <a:endParaRPr lang="fr-FR" sz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735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468</Words>
  <Application>Microsoft Macintosh PowerPoint</Application>
  <PresentationFormat>Grand écran</PresentationFormat>
  <Paragraphs>56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 Lowitz</dc:creator>
  <cp:lastModifiedBy>Sarah Lowitz</cp:lastModifiedBy>
  <cp:revision>9</cp:revision>
  <dcterms:created xsi:type="dcterms:W3CDTF">2024-07-27T23:08:24Z</dcterms:created>
  <dcterms:modified xsi:type="dcterms:W3CDTF">2024-07-29T08:25:49Z</dcterms:modified>
</cp:coreProperties>
</file>